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87"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8" autoAdjust="0"/>
    <p:restoredTop sz="94660"/>
  </p:normalViewPr>
  <p:slideViewPr>
    <p:cSldViewPr>
      <p:cViewPr varScale="1">
        <p:scale>
          <a:sx n="87" d="100"/>
          <a:sy n="87" d="100"/>
        </p:scale>
        <p:origin x="-141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1140F4E0-0829-4FC1-B318-CF4D00A22707}" type="datetimeFigureOut">
              <a:rPr lang="en-US" smtClean="0"/>
              <a:t>9/17/2018</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ED047EA8-3A5B-4D0C-85DF-1C2B3D3D5FE7}"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40F4E0-0829-4FC1-B318-CF4D00A22707}"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40F4E0-0829-4FC1-B318-CF4D00A22707}"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40F4E0-0829-4FC1-B318-CF4D00A22707}"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40F4E0-0829-4FC1-B318-CF4D00A22707}"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140F4E0-0829-4FC1-B318-CF4D00A22707}" type="datetimeFigureOut">
              <a:rPr lang="en-US" smtClean="0"/>
              <a:t>9/17/2018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40F4E0-0829-4FC1-B318-CF4D00A22707}" type="datetimeFigureOut">
              <a:rPr lang="en-US" smtClean="0"/>
              <a:t>9/17/2018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40F4E0-0829-4FC1-B318-CF4D00A22707}" type="datetimeFigureOut">
              <a:rPr lang="en-US" smtClean="0"/>
              <a:t>9/17/2018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0F4E0-0829-4FC1-B318-CF4D00A22707}" type="datetimeFigureOut">
              <a:rPr lang="en-US" smtClean="0"/>
              <a:t>9/17/2018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140F4E0-0829-4FC1-B318-CF4D00A22707}" type="datetimeFigureOut">
              <a:rPr lang="en-US" smtClean="0"/>
              <a:t>9/17/2018</a:t>
            </a:fld>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40F4E0-0829-4FC1-B318-CF4D00A22707}" type="datetimeFigureOut">
              <a:rPr lang="en-US" smtClean="0"/>
              <a:t>9/17/2018</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ED047EA8-3A5B-4D0C-85DF-1C2B3D3D5FE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140F4E0-0829-4FC1-B318-CF4D00A22707}" type="datetimeFigureOut">
              <a:rPr lang="en-US" smtClean="0"/>
              <a:t>9/17/2018</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ED047EA8-3A5B-4D0C-85DF-1C2B3D3D5F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ci.columbia.edu/ci/premba_test/c0331/s7/s7_5.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Categorical_variable" TargetMode="External"/><Relationship Id="rId3" Type="http://schemas.openxmlformats.org/officeDocument/2006/relationships/hyperlink" Target="https://en.wikipedia.org/wiki/Statistical_model" TargetMode="External"/><Relationship Id="rId7" Type="http://schemas.openxmlformats.org/officeDocument/2006/relationships/hyperlink" Target="https://en.wikipedia.org/wiki/Linear_function_(calculus)"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2.xml"/><Relationship Id="rId6" Type="http://schemas.openxmlformats.org/officeDocument/2006/relationships/hyperlink" Target="https://en.wikipedia.org/wiki/Log-odds" TargetMode="External"/><Relationship Id="rId11" Type="http://schemas.openxmlformats.org/officeDocument/2006/relationships/hyperlink" Target="https://en.wikipedia.org/wiki/Ordinal_logistic_regression" TargetMode="External"/><Relationship Id="rId5" Type="http://schemas.openxmlformats.org/officeDocument/2006/relationships/hyperlink" Target="https://en.wikipedia.org/wiki/Estimation_theory" TargetMode="External"/><Relationship Id="rId10" Type="http://schemas.openxmlformats.org/officeDocument/2006/relationships/hyperlink" Target="https://en.wikipedia.org/wiki/Level_of_measurement#Ordinal_type" TargetMode="External"/><Relationship Id="rId4" Type="http://schemas.openxmlformats.org/officeDocument/2006/relationships/hyperlink" Target="https://en.wikipedia.org/wiki/Regression_analysis" TargetMode="External"/><Relationship Id="rId9" Type="http://schemas.openxmlformats.org/officeDocument/2006/relationships/hyperlink" Target="https://en.wikipedia.org/wiki/Multinomial_logistic_regressio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oughtco.com/definition-of-dependent-variable-604998" TargetMode="External"/><Relationship Id="rId2" Type="http://schemas.openxmlformats.org/officeDocument/2006/relationships/hyperlink" Target="https://www.thoughtco.com/definition-of-independent-variable-605238" TargetMode="External"/><Relationship Id="rId1" Type="http://schemas.openxmlformats.org/officeDocument/2006/relationships/slideLayout" Target="../slideLayouts/slideLayout2.xml"/><Relationship Id="rId4" Type="http://schemas.openxmlformats.org/officeDocument/2006/relationships/hyperlink" Target="https://www.thoughtco.com/design-science-fair-experiment-606827"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Correlation</a:t>
            </a:r>
            <a:endParaRPr lang="en-US" dirty="0"/>
          </a:p>
        </p:txBody>
      </p:sp>
      <p:sp>
        <p:nvSpPr>
          <p:cNvPr id="3" name="Subtitle 2"/>
          <p:cNvSpPr>
            <a:spLocks noGrp="1"/>
          </p:cNvSpPr>
          <p:nvPr>
            <p:ph type="subTitle" idx="1"/>
          </p:nvPr>
        </p:nvSpPr>
        <p:spPr/>
        <p:txBody>
          <a:bodyPr/>
          <a:lstStyle/>
          <a:p>
            <a:r>
              <a:rPr lang="en-US" dirty="0" smtClean="0"/>
              <a:t>Regression</a:t>
            </a:r>
          </a:p>
          <a:p>
            <a:r>
              <a:rPr lang="en-US" dirty="0" smtClean="0"/>
              <a:t>Covariance</a:t>
            </a:r>
            <a:endParaRPr lang="en-US" dirty="0"/>
          </a:p>
        </p:txBody>
      </p:sp>
    </p:spTree>
    <p:extLst>
      <p:ext uri="{BB962C8B-B14F-4D97-AF65-F5344CB8AC3E}">
        <p14:creationId xmlns:p14="http://schemas.microsoft.com/office/powerpoint/2010/main" val="345777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870364"/>
            <a:ext cx="6777037" cy="2415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190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hlinkClick r:id="rId2"/>
              </a:rPr>
              <a:t>http://ci.columbia.edu/ci/premba_test/c0331/s7/s7_5.html</a:t>
            </a:r>
            <a:endParaRPr lang="en-US" dirty="0" smtClean="0"/>
          </a:p>
          <a:p>
            <a:endParaRPr lang="en-US" dirty="0"/>
          </a:p>
          <a:p>
            <a:endParaRPr lang="en-US" dirty="0"/>
          </a:p>
        </p:txBody>
      </p:sp>
    </p:spTree>
    <p:extLst>
      <p:ext uri="{BB962C8B-B14F-4D97-AF65-F5344CB8AC3E}">
        <p14:creationId xmlns:p14="http://schemas.microsoft.com/office/powerpoint/2010/main" val="250617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5031" y="2324100"/>
            <a:ext cx="467295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1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982544"/>
            <a:ext cx="6777037" cy="219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9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26594" y="3130550"/>
            <a:ext cx="24098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59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8009" y="2324100"/>
            <a:ext cx="4326995"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85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008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27956" y="2324100"/>
            <a:ext cx="6607101"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747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010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900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77423" y="2324100"/>
            <a:ext cx="4108167"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9677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Covariance and correlation describe how two variables are related.</a:t>
            </a:r>
          </a:p>
          <a:p>
            <a:r>
              <a:rPr lang="en-US" dirty="0"/>
              <a:t>Variables are positively related if they move in the same direction.</a:t>
            </a:r>
          </a:p>
          <a:p>
            <a:r>
              <a:rPr lang="en-US" dirty="0"/>
              <a:t>Variables are inversely related if they move in opposite directions.</a:t>
            </a:r>
          </a:p>
          <a:p>
            <a:r>
              <a:rPr lang="en-US" dirty="0"/>
              <a:t>Both covariance and correlation indicate whether variables are positively or inversely related. </a:t>
            </a:r>
            <a:endParaRPr lang="en-US" dirty="0" smtClean="0"/>
          </a:p>
          <a:p>
            <a:r>
              <a:rPr lang="en-US" dirty="0" smtClean="0"/>
              <a:t>Correlation </a:t>
            </a:r>
            <a:r>
              <a:rPr lang="en-US" dirty="0"/>
              <a:t>also tells you the degree to which the variables tend to move together.</a:t>
            </a:r>
          </a:p>
          <a:p>
            <a:endParaRPr lang="en-US" dirty="0"/>
          </a:p>
        </p:txBody>
      </p:sp>
    </p:spTree>
    <p:extLst>
      <p:ext uri="{BB962C8B-B14F-4D97-AF65-F5344CB8AC3E}">
        <p14:creationId xmlns:p14="http://schemas.microsoft.com/office/powerpoint/2010/main" val="102004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Linear</a:t>
            </a:r>
          </a:p>
          <a:p>
            <a:r>
              <a:rPr lang="en-US" dirty="0" smtClean="0"/>
              <a:t>Logistic</a:t>
            </a:r>
            <a:endParaRPr lang="en-US" dirty="0"/>
          </a:p>
        </p:txBody>
      </p:sp>
    </p:spTree>
    <p:extLst>
      <p:ext uri="{BB962C8B-B14F-4D97-AF65-F5344CB8AC3E}">
        <p14:creationId xmlns:p14="http://schemas.microsoft.com/office/powerpoint/2010/main" val="270469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3031" y="2368550"/>
            <a:ext cx="6076950"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17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12119" y="2620962"/>
            <a:ext cx="543877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092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536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42988" y="2425264"/>
            <a:ext cx="6777037" cy="330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676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t>
            </a:r>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03519" y="2324100"/>
            <a:ext cx="4655974"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74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4847" y="2324100"/>
            <a:ext cx="467331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689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161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07506" y="3330575"/>
            <a:ext cx="30480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25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674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a:t>probability of </a:t>
            </a:r>
            <a:r>
              <a:rPr lang="en-US" dirty="0" smtClean="0"/>
              <a:t>gender</a:t>
            </a:r>
            <a:r>
              <a:rPr lang="en-US" dirty="0"/>
              <a:t> given </a:t>
            </a:r>
            <a:r>
              <a:rPr lang="en-US" dirty="0" smtClean="0"/>
              <a:t>longhair</a:t>
            </a:r>
            <a:r>
              <a:rPr lang="en-US" dirty="0"/>
              <a:t> can be written as:</a:t>
            </a:r>
          </a:p>
          <a:p>
            <a:r>
              <a:rPr lang="en-US" dirty="0" err="1"/>
              <a:t>Pr</a:t>
            </a:r>
            <a:r>
              <a:rPr lang="en-US" dirty="0"/>
              <a:t>(gender=</a:t>
            </a:r>
            <a:r>
              <a:rPr lang="en-US" dirty="0" err="1"/>
              <a:t>female|longhair</a:t>
            </a:r>
            <a:r>
              <a:rPr lang="en-US" dirty="0"/>
              <a:t>)</a:t>
            </a:r>
          </a:p>
          <a:p>
            <a:r>
              <a:rPr lang="en-US" dirty="0" smtClean="0"/>
              <a:t/>
            </a:r>
            <a:br>
              <a:rPr lang="en-US" dirty="0" smtClean="0"/>
            </a:br>
            <a:endParaRPr lang="en-US" dirty="0"/>
          </a:p>
        </p:txBody>
      </p:sp>
    </p:spTree>
    <p:extLst>
      <p:ext uri="{BB962C8B-B14F-4D97-AF65-F5344CB8AC3E}">
        <p14:creationId xmlns:p14="http://schemas.microsoft.com/office/powerpoint/2010/main" val="82661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dirty="0"/>
              <a:t>Covariance</a:t>
            </a:r>
            <a:endParaRPr lang="en-US" dirty="0"/>
          </a:p>
          <a:p>
            <a:r>
              <a:rPr lang="en-US" dirty="0"/>
              <a:t>Covariance indicates how two variables are related</a:t>
            </a:r>
            <a:r>
              <a:rPr lang="en-US" dirty="0" smtClean="0"/>
              <a:t>.</a:t>
            </a:r>
          </a:p>
          <a:p>
            <a:r>
              <a:rPr lang="en-US" dirty="0" smtClean="0"/>
              <a:t> </a:t>
            </a:r>
            <a:r>
              <a:rPr lang="en-US" dirty="0"/>
              <a:t>A positive covariance means the variables are positively related, while a negative covariance means the variables are inversely related. The formula for calculating covariance of sample data is shown below.</a:t>
            </a:r>
          </a:p>
          <a:p>
            <a:r>
              <a:rPr lang="en-US" i="1" dirty="0"/>
              <a:t>x</a:t>
            </a:r>
            <a:r>
              <a:rPr lang="en-US" dirty="0"/>
              <a:t> = the independent variable</a:t>
            </a:r>
            <a:br>
              <a:rPr lang="en-US" dirty="0"/>
            </a:br>
            <a:r>
              <a:rPr lang="en-US" i="1" dirty="0"/>
              <a:t>y</a:t>
            </a:r>
            <a:r>
              <a:rPr lang="en-US" dirty="0"/>
              <a:t> = the dependent variable</a:t>
            </a:r>
            <a:br>
              <a:rPr lang="en-US" dirty="0"/>
            </a:br>
            <a:r>
              <a:rPr lang="en-US" i="1" dirty="0"/>
              <a:t>n</a:t>
            </a:r>
            <a:r>
              <a:rPr lang="en-US" dirty="0"/>
              <a:t> = number of data points in the sample</a:t>
            </a:r>
            <a:br>
              <a:rPr lang="en-US" dirty="0"/>
            </a:br>
            <a:r>
              <a:rPr lang="en-US" dirty="0"/>
              <a:t> = the mean of the independent variable </a:t>
            </a:r>
            <a:r>
              <a:rPr lang="en-US" i="1" dirty="0"/>
              <a:t>x</a:t>
            </a:r>
            <a:r>
              <a:rPr lang="en-US" dirty="0"/>
              <a:t/>
            </a:r>
            <a:br>
              <a:rPr lang="en-US" dirty="0"/>
            </a:br>
            <a:r>
              <a:rPr lang="en-US" dirty="0"/>
              <a:t> = the mean of the dependent variable </a:t>
            </a:r>
            <a:r>
              <a:rPr lang="en-US" i="1" dirty="0"/>
              <a:t>y</a:t>
            </a:r>
            <a:endParaRPr lang="en-US" dirty="0"/>
          </a:p>
          <a:p>
            <a:endParaRPr lang="en-US" dirty="0"/>
          </a:p>
        </p:txBody>
      </p:sp>
    </p:spTree>
    <p:extLst>
      <p:ext uri="{BB962C8B-B14F-4D97-AF65-F5344CB8AC3E}">
        <p14:creationId xmlns:p14="http://schemas.microsoft.com/office/powerpoint/2010/main" val="397093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a:t>Ordinal Logistic Regression</a:t>
            </a:r>
          </a:p>
          <a:p>
            <a:r>
              <a:rPr lang="en-US" dirty="0"/>
              <a:t>Next to multinomial logistic regression, you also have ordinal logistic regression, which is another extension of binomial logistics regression. Ordinal regression is used to predict the dependent variable with ‘ordered’ multiple categories and independent variables. You already see this coming back in the name of this type of logistic regression, since "ordinal" means "order of the categories".</a:t>
            </a:r>
          </a:p>
          <a:p>
            <a:endParaRPr lang="en-US" dirty="0"/>
          </a:p>
        </p:txBody>
      </p:sp>
    </p:spTree>
    <p:extLst>
      <p:ext uri="{BB962C8B-B14F-4D97-AF65-F5344CB8AC3E}">
        <p14:creationId xmlns:p14="http://schemas.microsoft.com/office/powerpoint/2010/main" val="336184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In </a:t>
            </a:r>
            <a:r>
              <a:rPr lang="en-US" dirty="0">
                <a:hlinkClick r:id="rId2" tooltip="Statistics"/>
              </a:rPr>
              <a:t>statistics</a:t>
            </a:r>
            <a:r>
              <a:rPr lang="en-US" dirty="0"/>
              <a:t>, the </a:t>
            </a:r>
            <a:r>
              <a:rPr lang="en-US" b="1" dirty="0"/>
              <a:t>logistic model</a:t>
            </a:r>
            <a:r>
              <a:rPr lang="en-US" dirty="0"/>
              <a:t> (or </a:t>
            </a:r>
            <a:r>
              <a:rPr lang="en-US" b="1" dirty="0"/>
              <a:t>logit model</a:t>
            </a:r>
            <a:r>
              <a:rPr lang="en-US" dirty="0"/>
              <a:t>) is a </a:t>
            </a:r>
            <a:r>
              <a:rPr lang="en-US" dirty="0">
                <a:hlinkClick r:id="rId3" tooltip="Statistical model"/>
              </a:rPr>
              <a:t>statistical model</a:t>
            </a:r>
            <a:r>
              <a:rPr lang="en-US" dirty="0"/>
              <a:t> that is usually taken to apply to a binary dependent variable. </a:t>
            </a:r>
            <a:endParaRPr lang="en-US" dirty="0" smtClean="0"/>
          </a:p>
          <a:p>
            <a:r>
              <a:rPr lang="en-US" dirty="0" smtClean="0"/>
              <a:t>In</a:t>
            </a:r>
            <a:r>
              <a:rPr lang="en-US" dirty="0"/>
              <a:t> </a:t>
            </a:r>
            <a:r>
              <a:rPr lang="en-US" dirty="0">
                <a:hlinkClick r:id="rId4" tooltip="Regression analysis"/>
              </a:rPr>
              <a:t>regression analysis</a:t>
            </a:r>
            <a:r>
              <a:rPr lang="en-US" dirty="0"/>
              <a:t>, </a:t>
            </a:r>
            <a:r>
              <a:rPr lang="en-US" b="1" dirty="0"/>
              <a:t>logistic regression</a:t>
            </a:r>
            <a:r>
              <a:rPr lang="en-US" dirty="0"/>
              <a:t> or </a:t>
            </a:r>
            <a:r>
              <a:rPr lang="en-US" b="1" dirty="0"/>
              <a:t>logit regression</a:t>
            </a:r>
            <a:r>
              <a:rPr lang="en-US" dirty="0"/>
              <a:t> is </a:t>
            </a:r>
            <a:r>
              <a:rPr lang="en-US" dirty="0">
                <a:hlinkClick r:id="rId5" tooltip="Estimation theory"/>
              </a:rPr>
              <a:t>estimating</a:t>
            </a:r>
            <a:r>
              <a:rPr lang="en-US" dirty="0"/>
              <a:t> the parameters of a logistic model. </a:t>
            </a:r>
            <a:endParaRPr lang="en-US" dirty="0" smtClean="0"/>
          </a:p>
          <a:p>
            <a:r>
              <a:rPr lang="en-US" dirty="0" smtClean="0"/>
              <a:t>More </a:t>
            </a:r>
            <a:r>
              <a:rPr lang="en-US" dirty="0"/>
              <a:t>formally, a logistic model is one where the </a:t>
            </a:r>
            <a:r>
              <a:rPr lang="en-US" dirty="0">
                <a:hlinkClick r:id="rId6" tooltip="Log-odds"/>
              </a:rPr>
              <a:t>log-odds</a:t>
            </a:r>
            <a:r>
              <a:rPr lang="en-US" dirty="0"/>
              <a:t> of the probability of an event is a </a:t>
            </a:r>
            <a:r>
              <a:rPr lang="en-US" dirty="0">
                <a:hlinkClick r:id="rId7" tooltip="Linear function (calculus)"/>
              </a:rPr>
              <a:t>linear combination</a:t>
            </a:r>
            <a:r>
              <a:rPr lang="en-US" dirty="0"/>
              <a:t> of independent or predictor variables. </a:t>
            </a:r>
            <a:endParaRPr lang="en-US" dirty="0" smtClean="0"/>
          </a:p>
          <a:p>
            <a:r>
              <a:rPr lang="en-US" dirty="0" smtClean="0"/>
              <a:t>The </a:t>
            </a:r>
            <a:r>
              <a:rPr lang="en-US" dirty="0"/>
              <a:t>two possible dependent variable values are often labelled as "0" and "1", which represent outcomes such as pass/fail, win/lose, alive/dead or healthy/sick. </a:t>
            </a:r>
            <a:endParaRPr lang="en-US" dirty="0" smtClean="0"/>
          </a:p>
          <a:p>
            <a:r>
              <a:rPr lang="en-US" dirty="0" smtClean="0"/>
              <a:t>The </a:t>
            </a:r>
            <a:r>
              <a:rPr lang="en-US" dirty="0"/>
              <a:t>binary logistic regression model can be generalized to more than two levels of the </a:t>
            </a:r>
            <a:endParaRPr lang="en-US" dirty="0" smtClean="0"/>
          </a:p>
          <a:p>
            <a:r>
              <a:rPr lang="en-US" dirty="0" smtClean="0"/>
              <a:t>dependent </a:t>
            </a:r>
            <a:r>
              <a:rPr lang="en-US" dirty="0"/>
              <a:t>variable: </a:t>
            </a:r>
            <a:r>
              <a:rPr lang="en-US" dirty="0">
                <a:hlinkClick r:id="rId8" tooltip="Categorical variable"/>
              </a:rPr>
              <a:t>categorical</a:t>
            </a:r>
            <a:r>
              <a:rPr lang="en-US" dirty="0"/>
              <a:t> outputs </a:t>
            </a:r>
            <a:endParaRPr lang="en-US" dirty="0" smtClean="0"/>
          </a:p>
          <a:p>
            <a:r>
              <a:rPr lang="en-US" dirty="0" smtClean="0"/>
              <a:t>with </a:t>
            </a:r>
            <a:r>
              <a:rPr lang="en-US" dirty="0"/>
              <a:t>more than two values are modelled by </a:t>
            </a:r>
            <a:r>
              <a:rPr lang="en-US" dirty="0">
                <a:hlinkClick r:id="rId9" tooltip="Multinomial logistic regression"/>
              </a:rPr>
              <a:t>multinomial logistic regression</a:t>
            </a:r>
            <a:r>
              <a:rPr lang="en-US" dirty="0"/>
              <a:t>, and </a:t>
            </a:r>
            <a:endParaRPr lang="en-US" dirty="0" smtClean="0"/>
          </a:p>
          <a:p>
            <a:r>
              <a:rPr lang="en-US" dirty="0" smtClean="0"/>
              <a:t>if </a:t>
            </a:r>
            <a:r>
              <a:rPr lang="en-US" dirty="0"/>
              <a:t>the multiple categories are </a:t>
            </a:r>
            <a:r>
              <a:rPr lang="en-US" dirty="0">
                <a:hlinkClick r:id="rId10" tooltip="Level of measurement"/>
              </a:rPr>
              <a:t>ordered</a:t>
            </a:r>
            <a:r>
              <a:rPr lang="en-US" dirty="0"/>
              <a:t>, by </a:t>
            </a:r>
            <a:r>
              <a:rPr lang="en-US" dirty="0">
                <a:hlinkClick r:id="rId11" tooltip="Ordinal logistic regression"/>
              </a:rPr>
              <a:t>ordinal logistic regression</a:t>
            </a:r>
            <a:r>
              <a:rPr lang="en-US" dirty="0"/>
              <a:t>, for example the proportional odds ordinal logistic model.</a:t>
            </a:r>
          </a:p>
        </p:txBody>
      </p:sp>
    </p:spTree>
    <p:extLst>
      <p:ext uri="{BB962C8B-B14F-4D97-AF65-F5344CB8AC3E}">
        <p14:creationId xmlns:p14="http://schemas.microsoft.com/office/powerpoint/2010/main" val="1081503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752568"/>
            <a:ext cx="6777037" cy="2651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2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23307" y="2324100"/>
            <a:ext cx="601639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033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670619"/>
            <a:ext cx="6777037" cy="2815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44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98399" y="2324100"/>
            <a:ext cx="5666214"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62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What Is the Difference Between Independent and  Dependent Variables? </a:t>
            </a:r>
          </a:p>
          <a:p>
            <a:r>
              <a:rPr lang="en-US" dirty="0"/>
              <a:t>An </a:t>
            </a:r>
            <a:r>
              <a:rPr lang="en-US" b="1" dirty="0">
                <a:hlinkClick r:id="rId2"/>
              </a:rPr>
              <a:t>independent variable</a:t>
            </a:r>
            <a:r>
              <a:rPr lang="en-US" dirty="0"/>
              <a:t> is the variable that is changed or controlled in a scientific experiment to test the effects on </a:t>
            </a:r>
            <a:r>
              <a:rPr lang="en-US" dirty="0">
                <a:hlinkClick r:id="rId3"/>
              </a:rPr>
              <a:t>the dependent variable</a:t>
            </a:r>
            <a:r>
              <a:rPr lang="en-US" dirty="0"/>
              <a:t>.</a:t>
            </a:r>
          </a:p>
          <a:p>
            <a:r>
              <a:rPr lang="en-US" dirty="0"/>
              <a:t>A </a:t>
            </a:r>
            <a:r>
              <a:rPr lang="en-US" b="1" dirty="0"/>
              <a:t>dependent variable</a:t>
            </a:r>
            <a:r>
              <a:rPr lang="en-US" dirty="0"/>
              <a:t> is the variable being tested and measured </a:t>
            </a:r>
            <a:r>
              <a:rPr lang="en-US" dirty="0">
                <a:hlinkClick r:id="rId4"/>
              </a:rPr>
              <a:t>in a scientific experiment</a:t>
            </a:r>
            <a:r>
              <a:rPr lang="en-US" dirty="0"/>
              <a:t>.</a:t>
            </a:r>
          </a:p>
          <a:p>
            <a:endParaRPr lang="en-US" dirty="0"/>
          </a:p>
        </p:txBody>
      </p:sp>
    </p:spTree>
    <p:extLst>
      <p:ext uri="{BB962C8B-B14F-4D97-AF65-F5344CB8AC3E}">
        <p14:creationId xmlns:p14="http://schemas.microsoft.com/office/powerpoint/2010/main" val="328884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69206" y="2673350"/>
            <a:ext cx="63246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002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5410200" cy="2834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15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903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3506" y="3344862"/>
            <a:ext cx="60960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ari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61962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07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26544" y="3363912"/>
            <a:ext cx="320992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698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248400" cy="2786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40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0225" y="2324100"/>
            <a:ext cx="526256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06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8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92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403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17006" y="2935287"/>
            <a:ext cx="3429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97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5842" name="Picture 2" descr="Image result for nonlinear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85800"/>
            <a:ext cx="6858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69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Regression</a:t>
            </a:r>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71520" y="2324100"/>
            <a:ext cx="351997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158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a:t>
            </a:r>
            <a:r>
              <a:rPr lang="en-US" dirty="0" err="1" smtClean="0"/>
              <a:t>Reg</a:t>
            </a:r>
            <a:endParaRPr lang="en-US" dirty="0"/>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24697" y="2324100"/>
            <a:ext cx="4013618"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62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covariance measures variables that have different units of measurement. </a:t>
            </a:r>
            <a:endParaRPr lang="en-US" dirty="0" smtClean="0"/>
          </a:p>
          <a:p>
            <a:r>
              <a:rPr lang="en-US" dirty="0" smtClean="0"/>
              <a:t>Using </a:t>
            </a:r>
            <a:r>
              <a:rPr lang="en-US" dirty="0"/>
              <a:t>covariance, you could determine whether units were increasing or decreasing, </a:t>
            </a:r>
            <a:r>
              <a:rPr lang="en-US" dirty="0">
                <a:solidFill>
                  <a:srgbClr val="FF0000"/>
                </a:solidFill>
              </a:rPr>
              <a:t>but it was impossible to measure the degree</a:t>
            </a:r>
            <a:r>
              <a:rPr lang="en-US" dirty="0"/>
              <a:t> to which the variables moved together because </a:t>
            </a:r>
            <a:r>
              <a:rPr lang="en-US" b="1" dirty="0">
                <a:solidFill>
                  <a:srgbClr val="FF0000"/>
                </a:solidFill>
              </a:rPr>
              <a:t>covariance does not use one standard unit of measurement</a:t>
            </a:r>
            <a:r>
              <a:rPr lang="en-US" dirty="0"/>
              <a:t>. </a:t>
            </a:r>
            <a:endParaRPr lang="en-US" dirty="0" smtClean="0"/>
          </a:p>
          <a:p>
            <a:r>
              <a:rPr lang="en-US" dirty="0" smtClean="0"/>
              <a:t>To </a:t>
            </a:r>
            <a:r>
              <a:rPr lang="en-US" dirty="0"/>
              <a:t>measure the degree to which variables move together, </a:t>
            </a:r>
            <a:r>
              <a:rPr lang="en-US" dirty="0">
                <a:solidFill>
                  <a:srgbClr val="FF0000"/>
                </a:solidFill>
              </a:rPr>
              <a:t>you must use correlation</a:t>
            </a:r>
            <a:r>
              <a:rPr lang="en-US" dirty="0"/>
              <a:t>.</a:t>
            </a:r>
          </a:p>
        </p:txBody>
      </p:sp>
    </p:spTree>
    <p:extLst>
      <p:ext uri="{BB962C8B-B14F-4D97-AF65-F5344CB8AC3E}">
        <p14:creationId xmlns:p14="http://schemas.microsoft.com/office/powerpoint/2010/main" val="1809659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a:t>
            </a:r>
            <a:endParaRPr lang="en-US" dirty="0"/>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5494" y="2406650"/>
            <a:ext cx="477202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7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32756" y="2324100"/>
            <a:ext cx="539750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169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57745" y="2324100"/>
            <a:ext cx="6347522"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334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pic>
        <p:nvPicPr>
          <p:cNvPr id="41988" name="Picture 4" descr="Image result for polynom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31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30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3044789"/>
            <a:ext cx="6777037" cy="206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905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40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485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50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308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60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23370" y="2324100"/>
            <a:ext cx="421627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7672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5494" y="2997200"/>
            <a:ext cx="47720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59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a:t>
            </a:r>
            <a:endParaRPr lang="en-US" dirty="0"/>
          </a:p>
        </p:txBody>
      </p:sp>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83644" y="2954337"/>
            <a:ext cx="389572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73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correlation measurement, called a </a:t>
            </a:r>
            <a:r>
              <a:rPr lang="en-US" i="1" dirty="0">
                <a:solidFill>
                  <a:srgbClr val="FF0000"/>
                </a:solidFill>
              </a:rPr>
              <a:t>correlation coefficient</a:t>
            </a:r>
            <a:r>
              <a:rPr lang="en-US" dirty="0"/>
              <a:t>, will always take on a value </a:t>
            </a:r>
            <a:r>
              <a:rPr lang="en-US" dirty="0" smtClean="0"/>
              <a:t>between</a:t>
            </a:r>
          </a:p>
          <a:p>
            <a:r>
              <a:rPr lang="en-US" dirty="0" smtClean="0"/>
              <a:t> </a:t>
            </a:r>
            <a:r>
              <a:rPr lang="en-US" b="1" i="1" dirty="0">
                <a:solidFill>
                  <a:srgbClr val="FF0000"/>
                </a:solidFill>
              </a:rPr>
              <a:t>1 and – </a:t>
            </a:r>
            <a:r>
              <a:rPr lang="en-US" b="1" i="1" dirty="0" smtClean="0">
                <a:solidFill>
                  <a:srgbClr val="FF0000"/>
                </a:solidFill>
              </a:rPr>
              <a:t>1</a:t>
            </a:r>
            <a:endParaRPr lang="en-US" b="1" dirty="0"/>
          </a:p>
        </p:txBody>
      </p:sp>
    </p:spTree>
    <p:extLst>
      <p:ext uri="{BB962C8B-B14F-4D97-AF65-F5344CB8AC3E}">
        <p14:creationId xmlns:p14="http://schemas.microsoft.com/office/powerpoint/2010/main" val="1438215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91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442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 moment correlation coefficient</a:t>
            </a:r>
            <a:endParaRPr lang="en-US" dirty="0"/>
          </a:p>
        </p:txBody>
      </p:sp>
      <p:pic>
        <p:nvPicPr>
          <p:cNvPr id="501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12951" y="2324100"/>
            <a:ext cx="6237111"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766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2590" y="2324100"/>
            <a:ext cx="4677833"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60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02756" y="2725737"/>
            <a:ext cx="2857500"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3233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a:t>
            </a:r>
            <a:endParaRPr lang="en-US" dirty="0"/>
          </a:p>
        </p:txBody>
      </p:sp>
      <p:pic>
        <p:nvPicPr>
          <p:cNvPr id="532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3506" y="2544762"/>
            <a:ext cx="60960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633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2988" y="2821645"/>
            <a:ext cx="6777037" cy="251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950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71449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i="1" dirty="0">
                <a:solidFill>
                  <a:srgbClr val="FF0000"/>
                </a:solidFill>
              </a:rPr>
              <a:t>If the correlation coefficient is one</a:t>
            </a:r>
            <a:r>
              <a:rPr lang="en-US" dirty="0"/>
              <a:t>, the variables have a perfect positive correlation. This means that if one variable moves a given amount, the second moves proportionally in the same direction. A positive correlation coefficient less than one indicates a less than perfect positive correlation, with the strength of the correlation growing as the number approaches one.</a:t>
            </a:r>
          </a:p>
          <a:p>
            <a:r>
              <a:rPr lang="en-US" i="1" dirty="0">
                <a:solidFill>
                  <a:srgbClr val="FF0000"/>
                </a:solidFill>
              </a:rPr>
              <a:t>If correlation coefficient is zero</a:t>
            </a:r>
            <a:r>
              <a:rPr lang="en-US" dirty="0"/>
              <a:t>, no relationship exists between the variables. If one variable moves, you can make no predictions about the movement of the other variable; they are uncorrelated.</a:t>
            </a:r>
          </a:p>
          <a:p>
            <a:r>
              <a:rPr lang="en-US" b="1" i="1" dirty="0">
                <a:solidFill>
                  <a:srgbClr val="FF0000"/>
                </a:solidFill>
              </a:rPr>
              <a:t>If correlation coefficient is –1</a:t>
            </a:r>
            <a:r>
              <a:rPr lang="en-US" b="1" dirty="0">
                <a:solidFill>
                  <a:srgbClr val="FF0000"/>
                </a:solidFill>
              </a:rPr>
              <a:t>, </a:t>
            </a:r>
            <a:r>
              <a:rPr lang="en-US" dirty="0"/>
              <a:t>the variables are perfectly negatively correlated (or inversely correlated) and move in opposition to each other. If one variable increases, the other variable decreases proportionally. A negative correlation coefficient greater than –1 indicates a less than perfect negative correlation, with the strength of the correlation growing as the number approaches –1.</a:t>
            </a:r>
          </a:p>
          <a:p>
            <a:endParaRPr lang="en-US" dirty="0"/>
          </a:p>
        </p:txBody>
      </p:sp>
    </p:spTree>
    <p:extLst>
      <p:ext uri="{BB962C8B-B14F-4D97-AF65-F5344CB8AC3E}">
        <p14:creationId xmlns:p14="http://schemas.microsoft.com/office/powerpoint/2010/main" val="56595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 calculate the correlation coefficient for two variables, you would use the correlation formula, shown below</a:t>
            </a:r>
            <a:r>
              <a:rPr lang="en-US" dirty="0" smtClean="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62400"/>
            <a:ext cx="39814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51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3619" y="2354262"/>
            <a:ext cx="42957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57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107</TotalTime>
  <Words>482</Words>
  <Application>Microsoft Office PowerPoint</Application>
  <PresentationFormat>On-screen Show (4:3)</PresentationFormat>
  <Paragraphs>48</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Austin</vt:lpstr>
      <vt:lpstr>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Linear Regression</vt:lpstr>
      <vt:lpstr>Non linear Reg</vt:lpstr>
      <vt:lpstr>Polynomial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vt:lpstr>
      <vt:lpstr>PowerPoint Presentation</vt:lpstr>
      <vt:lpstr>product moment correlation coefficient</vt:lpstr>
      <vt:lpstr>PowerPoint Presentation</vt:lpstr>
      <vt:lpstr>PowerPoint Presentation</vt:lpstr>
      <vt:lpstr>Spearman</vt:lpstr>
      <vt:lpstr>PowerPoint Presentation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dc:title>
  <dc:creator>radha</dc:creator>
  <cp:lastModifiedBy>radha</cp:lastModifiedBy>
  <cp:revision>73</cp:revision>
  <dcterms:created xsi:type="dcterms:W3CDTF">2018-09-16T14:52:06Z</dcterms:created>
  <dcterms:modified xsi:type="dcterms:W3CDTF">2018-09-17T14:52:11Z</dcterms:modified>
</cp:coreProperties>
</file>